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8" r:id="rId2"/>
    <p:sldId id="259" r:id="rId3"/>
    <p:sldId id="258" r:id="rId4"/>
    <p:sldId id="264" r:id="rId5"/>
    <p:sldId id="260" r:id="rId6"/>
    <p:sldId id="269" r:id="rId7"/>
    <p:sldId id="261" r:id="rId8"/>
    <p:sldId id="281" r:id="rId9"/>
    <p:sldId id="262" r:id="rId10"/>
    <p:sldId id="294" r:id="rId11"/>
    <p:sldId id="295" r:id="rId12"/>
    <p:sldId id="296" r:id="rId13"/>
    <p:sldId id="297" r:id="rId14"/>
    <p:sldId id="298" r:id="rId15"/>
    <p:sldId id="299" r:id="rId16"/>
    <p:sldId id="300" r:id="rId17"/>
    <p:sldId id="301" r:id="rId18"/>
    <p:sldId id="302" r:id="rId19"/>
    <p:sldId id="303" r:id="rId20"/>
    <p:sldId id="265" r:id="rId21"/>
    <p:sldId id="280" r:id="rId22"/>
    <p:sldId id="266" r:id="rId23"/>
    <p:sldId id="267" r:id="rId24"/>
    <p:sldId id="268" r:id="rId25"/>
    <p:sldId id="270" r:id="rId26"/>
    <p:sldId id="291" r:id="rId27"/>
    <p:sldId id="292" r:id="rId28"/>
    <p:sldId id="293" r:id="rId29"/>
    <p:sldId id="272" r:id="rId30"/>
    <p:sldId id="273" r:id="rId31"/>
    <p:sldId id="274" r:id="rId32"/>
    <p:sldId id="275" r:id="rId33"/>
    <p:sldId id="276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73C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20FFD3-13A1-82BB-628A-736C64C57560}" v="2" dt="2022-03-15T16:15:19.930"/>
    <p1510:client id="{37B86867-CADC-F078-5553-033B808CAA7B}" v="2459" dt="2022-03-15T15:01:55.535"/>
    <p1510:client id="{3DD374F1-C19C-5367-42D3-0795A2E3E4F0}" v="644" dt="2022-03-15T00:32:59.475"/>
    <p1510:client id="{86DB7F5F-9EE2-676C-8D10-5946B7EB53F3}" v="4" dt="2022-03-15T00:33:54.226"/>
    <p1510:client id="{B34B7619-CA1F-44A4-3F73-ABD53D308BBF}" v="7" dt="2022-03-15T13:51:48.976"/>
    <p1510:client id="{B3611262-42BA-48B8-8F93-FAEA9E58B30B}" v="344" dt="2022-03-15T13:52:37.386"/>
    <p1510:client id="{D0DC48E0-8607-A9D6-EB24-AD27D3607B2C}" v="251" vWet="252" dt="2022-03-15T00:41:05.094"/>
    <p1510:client id="{EE292292-8A53-786C-D41D-67EFB34497C8}" v="47" dt="2022-03-15T00:13:36.6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jpeg>
</file>

<file path=ppt/media/image29.png>
</file>

<file path=ppt/media/image3.jpeg>
</file>

<file path=ppt/media/image30.jpeg>
</file>

<file path=ppt/media/image31.jpeg>
</file>

<file path=ppt/media/image32.jpeg>
</file>

<file path=ppt/media/image33.jpeg>
</file>

<file path=ppt/media/image34.jpeg>
</file>

<file path=ppt/media/image35.jpeg>
</file>

<file path=ppt/media/image36.png>
</file>

<file path=ppt/media/image37.jpeg>
</file>

<file path=ppt/media/image38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2677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1976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60993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56798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5992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9467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6199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5287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1214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8134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7554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203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1130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495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95802479-EEEB-4022-B096-583BFB0981F0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E25575FD-E886-46BB-9446-203C0A36FE7C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34350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jpe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jpe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eg"/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jpeg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C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7B149D5-2FF1-4D37-9298-CF8D9DC39CC9}"/>
              </a:ext>
            </a:extLst>
          </p:cNvPr>
          <p:cNvSpPr txBox="1"/>
          <p:nvPr/>
        </p:nvSpPr>
        <p:spPr>
          <a:xfrm>
            <a:off x="4639732" y="1156304"/>
            <a:ext cx="292462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latin typeface="Lastica"/>
            </a:endParaRPr>
          </a:p>
          <a:p>
            <a:br>
              <a:rPr lang="en-US">
                <a:latin typeface="Lastica"/>
              </a:rPr>
            </a:br>
            <a:endParaRPr lang="en-US">
              <a:latin typeface="Lastica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424193F8-D1E1-4D9E-987C-6B48DC7E8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448" y="146353"/>
            <a:ext cx="6541104" cy="655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630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0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2" name="Picture 2" descr="A picture containing square&#10;&#10;Description automatically generated">
            <a:extLst>
              <a:ext uri="{FF2B5EF4-FFF2-40B4-BE49-F238E27FC236}">
                <a16:creationId xmlns:a16="http://schemas.microsoft.com/office/drawing/2014/main" id="{ACACCDFB-6DE2-4B85-85FB-B939C48EA7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971" y="316856"/>
            <a:ext cx="10967961" cy="6067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003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0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2" name="Picture 2" descr="A picture containing schematic&#10;&#10;Description automatically generated">
            <a:extLst>
              <a:ext uri="{FF2B5EF4-FFF2-40B4-BE49-F238E27FC236}">
                <a16:creationId xmlns:a16="http://schemas.microsoft.com/office/drawing/2014/main" id="{CB3A240A-A757-47DB-9DF1-443DE32F9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8877" y="538344"/>
            <a:ext cx="10109200" cy="5599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8963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-84667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2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CD871579-7278-4F1F-9DF9-F810FDCC0C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971" y="87171"/>
            <a:ext cx="10653485" cy="5945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4922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0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CA3AC1ED-4CF3-49CD-A5A9-53B0AC054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1448" y="328661"/>
            <a:ext cx="10181771" cy="5620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6646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0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BB7453A8-FC26-4296-B5D4-8C1E74EF0A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924" y="9741"/>
            <a:ext cx="11185676" cy="6294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9260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0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2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F6997E78-1682-4658-A78B-4693BDF730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1829" y="53589"/>
            <a:ext cx="10786533" cy="6037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45461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0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75E5946C-9D4E-4C32-B232-2D6EA8EB98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447" y="232136"/>
            <a:ext cx="10822819" cy="5970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1406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0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2" name="Picture 2" descr="Icon&#10;&#10;Description automatically generated">
            <a:extLst>
              <a:ext uri="{FF2B5EF4-FFF2-40B4-BE49-F238E27FC236}">
                <a16:creationId xmlns:a16="http://schemas.microsoft.com/office/drawing/2014/main" id="{27E95907-6D80-4549-96AB-F40B2A3B16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7162" y="420360"/>
            <a:ext cx="10822819" cy="56907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2277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0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2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814DDE22-ED24-4C96-BC3E-0B63EC92BD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305" y="545317"/>
            <a:ext cx="10544628" cy="5561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47259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0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2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08691897-D27D-4060-8E1D-7ACB47B61B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638" y="186561"/>
            <a:ext cx="11294533" cy="6230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3933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7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/>
              <a:t>Grupo 9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E2F2D8-4BD0-4AD5-94FC-28D42088CD2A}"/>
              </a:ext>
            </a:extLst>
          </p:cNvPr>
          <p:cNvSpPr txBox="1"/>
          <p:nvPr/>
        </p:nvSpPr>
        <p:spPr>
          <a:xfrm>
            <a:off x="900024" y="5141345"/>
            <a:ext cx="116169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635"/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pPr marL="635"/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115">
              <a:buFont typeface="Arial,Sans-Serif"/>
              <a:buChar char="•"/>
            </a:pPr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pPr marL="635"/>
            <a:endParaRPr lang="pt-BR" b="1">
              <a:solidFill>
                <a:schemeClr val="bg1"/>
              </a:solidFill>
            </a:endParaRPr>
          </a:p>
        </p:txBody>
      </p:sp>
      <p:sp>
        <p:nvSpPr>
          <p:cNvPr id="7" name="Retângulo 2">
            <a:extLst>
              <a:ext uri="{FF2B5EF4-FFF2-40B4-BE49-F238E27FC236}">
                <a16:creationId xmlns:a16="http://schemas.microsoft.com/office/drawing/2014/main" id="{E831C74E-6714-47A3-8872-6F8BE2388C08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Integrantes</a:t>
            </a:r>
          </a:p>
        </p:txBody>
      </p:sp>
      <p:sp>
        <p:nvSpPr>
          <p:cNvPr id="9" name="Fluxograma: Classificar 3">
            <a:extLst>
              <a:ext uri="{FF2B5EF4-FFF2-40B4-BE49-F238E27FC236}">
                <a16:creationId xmlns:a16="http://schemas.microsoft.com/office/drawing/2014/main" id="{13B88574-8D21-4C54-97B9-9BB04A309840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3F1955B8-65EA-45DB-AF44-13692127B532}"/>
              </a:ext>
            </a:extLst>
          </p:cNvPr>
          <p:cNvSpPr/>
          <p:nvPr/>
        </p:nvSpPr>
        <p:spPr>
          <a:xfrm>
            <a:off x="1098281" y="3609125"/>
            <a:ext cx="1207698" cy="1265207"/>
          </a:xfrm>
          <a:prstGeom prst="flowChartConnector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D7F3AA-6910-4BD4-88A8-BD926CB33BBB}"/>
              </a:ext>
            </a:extLst>
          </p:cNvPr>
          <p:cNvSpPr txBox="1"/>
          <p:nvPr/>
        </p:nvSpPr>
        <p:spPr>
          <a:xfrm>
            <a:off x="2741936" y="4988456"/>
            <a:ext cx="130546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635" algn="ctr"/>
            <a:r>
              <a:rPr lang="pt-BR" b="1" err="1">
                <a:solidFill>
                  <a:schemeClr val="bg1"/>
                </a:solidFill>
                <a:latin typeface="Biome Light"/>
                <a:cs typeface="Biome Light"/>
              </a:rPr>
              <a:t>Donilo</a:t>
            </a:r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 </a:t>
            </a:r>
            <a:endParaRPr lang="en-US">
              <a:solidFill>
                <a:schemeClr val="bg1"/>
              </a:solidFill>
              <a:latin typeface="Biome Light"/>
              <a:cs typeface="Biome Light"/>
            </a:endParaRPr>
          </a:p>
          <a:p>
            <a:pPr marL="635" algn="ctr"/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Jordão</a:t>
            </a:r>
            <a:endParaRPr lang="en-US">
              <a:solidFill>
                <a:schemeClr val="bg1"/>
              </a:solidFill>
              <a:latin typeface="Biome Light"/>
              <a:cs typeface="Biome Ligh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6AE2EB-D0E0-4B58-BCEF-8FFE84B6397A}"/>
              </a:ext>
            </a:extLst>
          </p:cNvPr>
          <p:cNvSpPr txBox="1"/>
          <p:nvPr/>
        </p:nvSpPr>
        <p:spPr>
          <a:xfrm>
            <a:off x="1042227" y="4987557"/>
            <a:ext cx="146361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Cristian </a:t>
            </a:r>
            <a:endParaRPr lang="en-US">
              <a:solidFill>
                <a:schemeClr val="bg1"/>
              </a:solidFill>
              <a:latin typeface="Biome Light"/>
              <a:cs typeface="Biome Light"/>
            </a:endParaRPr>
          </a:p>
          <a:p>
            <a:pPr algn="ctr"/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Alexandre</a:t>
            </a:r>
            <a:endParaRPr lang="pt-BR">
              <a:solidFill>
                <a:schemeClr val="bg1"/>
              </a:solidFill>
              <a:latin typeface="Biome Light"/>
              <a:cs typeface="Biome Light"/>
            </a:endParaRPr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ADB0D5E7-E905-4076-8B34-126E48D97667}"/>
              </a:ext>
            </a:extLst>
          </p:cNvPr>
          <p:cNvSpPr/>
          <p:nvPr/>
        </p:nvSpPr>
        <p:spPr>
          <a:xfrm>
            <a:off x="2877136" y="3609125"/>
            <a:ext cx="1207698" cy="1207697"/>
          </a:xfrm>
          <a:prstGeom prst="flowChartConnector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E2DED17F-74FB-444F-A6BC-05667294D2D2}"/>
              </a:ext>
            </a:extLst>
          </p:cNvPr>
          <p:cNvSpPr/>
          <p:nvPr/>
        </p:nvSpPr>
        <p:spPr>
          <a:xfrm>
            <a:off x="4616795" y="3609126"/>
            <a:ext cx="1207698" cy="1207697"/>
          </a:xfrm>
          <a:prstGeom prst="flowChartConnector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5DA9F9-4563-4916-BB06-44E6DBC384B5}"/>
              </a:ext>
            </a:extLst>
          </p:cNvPr>
          <p:cNvSpPr txBox="1"/>
          <p:nvPr/>
        </p:nvSpPr>
        <p:spPr>
          <a:xfrm>
            <a:off x="4520649" y="4986659"/>
            <a:ext cx="1391729" cy="64250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Gustavo Volpe</a:t>
            </a:r>
            <a:endParaRPr lang="en-US">
              <a:solidFill>
                <a:schemeClr val="bg1"/>
              </a:solidFill>
              <a:latin typeface="Biome Light"/>
              <a:cs typeface="Biome Light"/>
            </a:endParaRPr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1A7F969E-09BA-421F-AC8E-55AD9668BDF9}"/>
              </a:ext>
            </a:extLst>
          </p:cNvPr>
          <p:cNvSpPr/>
          <p:nvPr/>
        </p:nvSpPr>
        <p:spPr>
          <a:xfrm>
            <a:off x="6356455" y="3609125"/>
            <a:ext cx="1207698" cy="1207697"/>
          </a:xfrm>
          <a:prstGeom prst="flowChartConnector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23618F-65C7-4711-9336-1D8016C0F867}"/>
              </a:ext>
            </a:extLst>
          </p:cNvPr>
          <p:cNvSpPr txBox="1"/>
          <p:nvPr/>
        </p:nvSpPr>
        <p:spPr>
          <a:xfrm>
            <a:off x="6360052" y="4985760"/>
            <a:ext cx="1391729" cy="64250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João Pedro</a:t>
            </a:r>
            <a:r>
              <a:rPr lang="pt-BR" b="1">
                <a:solidFill>
                  <a:schemeClr val="bg1"/>
                </a:solidFill>
                <a:latin typeface="Century Gothic"/>
              </a:rPr>
              <a:t> 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1B0F7E0-23F6-4C26-BC28-0B68FA1E21F5}"/>
              </a:ext>
            </a:extLst>
          </p:cNvPr>
          <p:cNvSpPr txBox="1"/>
          <p:nvPr/>
        </p:nvSpPr>
        <p:spPr>
          <a:xfrm>
            <a:off x="8285720" y="4970485"/>
            <a:ext cx="81663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Julia Dias </a:t>
            </a:r>
            <a:endParaRPr lang="en-US"/>
          </a:p>
        </p:txBody>
      </p:sp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2DD4D9FF-E027-4279-9042-39FFE54F8D7A}"/>
              </a:ext>
            </a:extLst>
          </p:cNvPr>
          <p:cNvSpPr/>
          <p:nvPr/>
        </p:nvSpPr>
        <p:spPr>
          <a:xfrm>
            <a:off x="8096116" y="3551615"/>
            <a:ext cx="1207698" cy="1265207"/>
          </a:xfrm>
          <a:prstGeom prst="flowChartConnector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5E59E814-020C-4B11-BAD5-7AC688FE7E2B}"/>
              </a:ext>
            </a:extLst>
          </p:cNvPr>
          <p:cNvSpPr/>
          <p:nvPr/>
        </p:nvSpPr>
        <p:spPr>
          <a:xfrm>
            <a:off x="9835776" y="3551614"/>
            <a:ext cx="1207698" cy="1207697"/>
          </a:xfrm>
          <a:prstGeom prst="flowChartConnector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1500AA-A2C5-4774-BCEB-00237AFB39B4}"/>
              </a:ext>
            </a:extLst>
          </p:cNvPr>
          <p:cNvSpPr txBox="1"/>
          <p:nvPr/>
        </p:nvSpPr>
        <p:spPr>
          <a:xfrm>
            <a:off x="9938217" y="4983963"/>
            <a:ext cx="989163" cy="64250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Letícia Costa</a:t>
            </a:r>
            <a:endParaRPr lang="en-US">
              <a:solidFill>
                <a:schemeClr val="bg1"/>
              </a:solidFill>
              <a:latin typeface="Biome Light"/>
              <a:cs typeface="Biome Light"/>
            </a:endParaRPr>
          </a:p>
        </p:txBody>
      </p:sp>
    </p:spTree>
    <p:extLst>
      <p:ext uri="{BB962C8B-B14F-4D97-AF65-F5344CB8AC3E}">
        <p14:creationId xmlns:p14="http://schemas.microsoft.com/office/powerpoint/2010/main" val="5939741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6856375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 sz="36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032C97-E6C0-49D2-B133-B5F9E09C895B}"/>
              </a:ext>
            </a:extLst>
          </p:cNvPr>
          <p:cNvSpPr txBox="1"/>
          <p:nvPr/>
        </p:nvSpPr>
        <p:spPr>
          <a:xfrm>
            <a:off x="2800587" y="122746"/>
            <a:ext cx="661321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>
                <a:latin typeface="Biome Light"/>
                <a:cs typeface="Biome Light"/>
              </a:rPr>
              <a:t>Proto Persona - ADM</a:t>
            </a:r>
          </a:p>
        </p:txBody>
      </p:sp>
      <p:pic>
        <p:nvPicPr>
          <p:cNvPr id="8" name="Picture 8" descr="Table&#10;&#10;Description automatically generated">
            <a:extLst>
              <a:ext uri="{FF2B5EF4-FFF2-40B4-BE49-F238E27FC236}">
                <a16:creationId xmlns:a16="http://schemas.microsoft.com/office/drawing/2014/main" id="{F43DAE6B-BBE8-4B1D-986E-5F04D97EA9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84" y="960947"/>
            <a:ext cx="9975010" cy="5468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0791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6856375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 sz="36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032C97-E6C0-49D2-B133-B5F9E09C895B}"/>
              </a:ext>
            </a:extLst>
          </p:cNvPr>
          <p:cNvSpPr txBox="1"/>
          <p:nvPr/>
        </p:nvSpPr>
        <p:spPr>
          <a:xfrm>
            <a:off x="2353063" y="13889"/>
            <a:ext cx="7484075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800">
                <a:latin typeface="Biome Light"/>
                <a:cs typeface="Biome Light"/>
              </a:rPr>
              <a:t>Proto Persona - </a:t>
            </a:r>
            <a:r>
              <a:rPr lang="en-US" sz="4800" err="1">
                <a:latin typeface="Biome Light"/>
                <a:cs typeface="Biome Light"/>
              </a:rPr>
              <a:t>Suporte</a:t>
            </a:r>
            <a:endParaRPr lang="en-US" sz="4800">
              <a:latin typeface="Biome Light"/>
              <a:cs typeface="Biome Light"/>
            </a:endParaRPr>
          </a:p>
        </p:txBody>
      </p:sp>
      <p:pic>
        <p:nvPicPr>
          <p:cNvPr id="2" name="Picture 3" descr="Table&#10;&#10;Description automatically generated">
            <a:extLst>
              <a:ext uri="{FF2B5EF4-FFF2-40B4-BE49-F238E27FC236}">
                <a16:creationId xmlns:a16="http://schemas.microsoft.com/office/drawing/2014/main" id="{CC346FF4-AF83-4C6F-9BB8-3909500CE6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5647" y="845929"/>
            <a:ext cx="10133161" cy="5841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12945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 err="1">
                <a:latin typeface="Biome Light"/>
                <a:cs typeface="Biome Light"/>
              </a:rPr>
              <a:t>User</a:t>
            </a:r>
            <a:r>
              <a:rPr lang="pt-BR" sz="4800">
                <a:latin typeface="Biome Light"/>
                <a:cs typeface="Biome Light"/>
              </a:rPr>
              <a:t> </a:t>
            </a:r>
            <a:r>
              <a:rPr lang="pt-BR" sz="4800" err="1">
                <a:latin typeface="Biome Light"/>
                <a:cs typeface="Biome Light"/>
              </a:rPr>
              <a:t>story</a:t>
            </a:r>
            <a:endParaRPr lang="pt-BR" sz="4800">
              <a:latin typeface="Biome Light"/>
              <a:cs typeface="Biome Light"/>
            </a:endParaRP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7C106C01-F426-4A36-A04E-C088CFBF7B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686" y="2248380"/>
            <a:ext cx="7750628" cy="4356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2021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 err="1">
                <a:latin typeface="Biome Light"/>
                <a:cs typeface="Biome Light"/>
              </a:rPr>
              <a:t>Product</a:t>
            </a:r>
            <a:r>
              <a:rPr lang="pt-BR" sz="4800">
                <a:latin typeface="Biome Light"/>
                <a:cs typeface="Biome Light"/>
              </a:rPr>
              <a:t> Backlog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B45372E-A91F-4D1E-A91C-A45F1532DD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93924" y="1973154"/>
            <a:ext cx="5416246" cy="4786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15978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Plano de Resposta / Ação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D003B2-9897-47B3-A047-59EDEC825224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4D5CCCBB-56C0-4F7B-B98E-0BB93A2E2A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6686" y="2192067"/>
            <a:ext cx="8149771" cy="4566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5047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GitHub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D003B2-9897-47B3-A047-59EDEC825224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9377E367-D697-4531-9670-47C965BBB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1317" y="2369820"/>
            <a:ext cx="9728200" cy="4118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4295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Site Estático- Home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D003B2-9897-47B3-A047-59EDEC825224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7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972845D9-C54D-456E-A020-5A5C7A29FF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8876" y="2468051"/>
            <a:ext cx="10169676" cy="4086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14040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Site Estático- Login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D003B2-9897-47B3-A047-59EDEC825224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7" name="Picture 7" descr="A screenshot of a video game&#10;&#10;Description automatically generated">
            <a:extLst>
              <a:ext uri="{FF2B5EF4-FFF2-40B4-BE49-F238E27FC236}">
                <a16:creationId xmlns:a16="http://schemas.microsoft.com/office/drawing/2014/main" id="{1975CD73-D5C4-490C-9185-8B2F694080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3448" y="2390752"/>
            <a:ext cx="8585200" cy="4156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5881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Site Estático- Dashboard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D003B2-9897-47B3-A047-59EDEC825224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7" name="Picture 7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F75DAC31-B966-4DBF-A9F8-70EE5C2663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4780" y="2383706"/>
            <a:ext cx="8742437" cy="4122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3298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Cliente Linux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3690755D-4F67-4293-A928-507CFABBA3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305" y="1974702"/>
            <a:ext cx="5222724" cy="4771264"/>
          </a:xfrm>
          <a:prstGeom prst="rect">
            <a:avLst/>
          </a:prstGeom>
        </p:spPr>
      </p:pic>
      <p:pic>
        <p:nvPicPr>
          <p:cNvPr id="6" name="Picture 6" descr="Text&#10;&#10;Description automatically generated">
            <a:extLst>
              <a:ext uri="{FF2B5EF4-FFF2-40B4-BE49-F238E27FC236}">
                <a16:creationId xmlns:a16="http://schemas.microsoft.com/office/drawing/2014/main" id="{EBCCF71D-D4CA-46F0-AF34-F76F61BF78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4971" y="3204368"/>
            <a:ext cx="5875865" cy="2928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622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Contextualização</a:t>
            </a:r>
            <a:endParaRPr lang="en-US" sz="4800">
              <a:latin typeface="Biome Light"/>
              <a:cs typeface="Biome Light"/>
            </a:endParaRP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ACECC3-2626-4789-9D82-B7FF7A7571AA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85318A-F815-4E36-B8FB-A35706BA3B2D}"/>
              </a:ext>
            </a:extLst>
          </p:cNvPr>
          <p:cNvSpPr txBox="1"/>
          <p:nvPr/>
        </p:nvSpPr>
        <p:spPr>
          <a:xfrm>
            <a:off x="77562" y="2242608"/>
            <a:ext cx="11826723" cy="452431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buFont typeface="Arial,Sans-Serif"/>
              <a:buChar char="•"/>
            </a:pP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Com o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avanço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da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tecnologia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, é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cada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vez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mais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comum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o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trabalho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humano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ser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subistituido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por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algum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tipo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automação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;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 marL="342900" indent="-342900" algn="just">
              <a:buFont typeface="Arial,Sans-Serif"/>
              <a:buChar char="•"/>
            </a:pPr>
            <a:endParaRPr lang="en-US">
              <a:ea typeface="+mn-lt"/>
              <a:cs typeface="+mn-lt"/>
            </a:endParaRPr>
          </a:p>
          <a:p>
            <a:pPr marL="342900" indent="-342900" algn="just">
              <a:buFont typeface="Arial,Sans-Serif"/>
              <a:buChar char="•"/>
            </a:pP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A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tendência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é que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todo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tipo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trabalho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que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lide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com '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caixa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',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sendo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venda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produtos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direto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, com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interação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ao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cliente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,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seja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subistituida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por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robôs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ou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totens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autoatendimento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;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 marL="342900" indent="-342900" algn="just">
              <a:buFont typeface="Arial,Sans-Serif"/>
              <a:buChar char="•"/>
            </a:pPr>
            <a:endParaRPr lang="en-US">
              <a:ea typeface="+mn-lt"/>
              <a:cs typeface="+mn-lt"/>
            </a:endParaRPr>
          </a:p>
          <a:p>
            <a:pPr marL="342900" indent="-342900" algn="just">
              <a:buFont typeface="Arial,Sans-Serif"/>
              <a:buChar char="•"/>
            </a:pP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Em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diversos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setores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da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sociedade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isso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já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é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uma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realidade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–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como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em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estações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metrô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,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onde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é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possível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comprar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tickets de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passagem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diretamente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totens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autoatendimento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;</a:t>
            </a:r>
            <a:endParaRPr lang="en-US">
              <a:solidFill>
                <a:schemeClr val="bg1"/>
              </a:solidFill>
              <a:ea typeface="+mn-lt"/>
              <a:cs typeface="+mn-lt"/>
            </a:endParaRPr>
          </a:p>
          <a:p>
            <a:pPr marL="342900" indent="-342900" algn="just">
              <a:buFont typeface="Arial,Sans-Serif"/>
              <a:buChar char="•"/>
            </a:pPr>
            <a:endParaRPr lang="en-US">
              <a:ea typeface="+mn-lt"/>
              <a:cs typeface="+mn-lt"/>
            </a:endParaRPr>
          </a:p>
          <a:p>
            <a:pPr marL="342900" indent="-342900" algn="just">
              <a:buFont typeface="Arial,Sans-Serif"/>
              <a:buChar char="•"/>
            </a:pP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Em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um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mundo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dominado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por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tais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totens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,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faz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-se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necessário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algum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tipo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monitoramente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em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seu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hardware/software com a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finalidade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evitar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prejuizos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financeiros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caso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aconteça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algum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problema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, de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qualquer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natureza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;</a:t>
            </a:r>
            <a:endParaRPr lang="en-US">
              <a:ea typeface="+mn-lt"/>
              <a:cs typeface="+mn-lt"/>
            </a:endParaRPr>
          </a:p>
          <a:p>
            <a:pPr marL="342900" indent="-342900" algn="just">
              <a:buFont typeface="Arial,Sans-Serif"/>
              <a:buChar char="•"/>
            </a:pPr>
            <a:endParaRPr lang="en-US">
              <a:ea typeface="+mn-lt"/>
              <a:cs typeface="+mn-lt"/>
            </a:endParaRPr>
          </a:p>
          <a:p>
            <a:pPr marL="342900" indent="-342900" algn="just">
              <a:buFont typeface="Arial,Sans-Serif"/>
              <a:buChar char="•"/>
            </a:pP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A Totem System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entra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neste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cenário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: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Através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do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nosso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software – Totem View –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nossos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clientes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receberão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em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tempo real a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situação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atual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dos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totens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,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podendo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tomar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decisões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com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muito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mais</a:t>
            </a:r>
            <a:r>
              <a:rPr lang="en-US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err="1">
                <a:solidFill>
                  <a:schemeClr val="bg1"/>
                </a:solidFill>
                <a:latin typeface="Biome Light"/>
                <a:cs typeface="Biome Light"/>
              </a:rPr>
              <a:t>clareza</a:t>
            </a:r>
            <a:endParaRPr lang="en-US" err="1"/>
          </a:p>
        </p:txBody>
      </p:sp>
    </p:spTree>
    <p:extLst>
      <p:ext uri="{BB962C8B-B14F-4D97-AF65-F5344CB8AC3E}">
        <p14:creationId xmlns:p14="http://schemas.microsoft.com/office/powerpoint/2010/main" val="40681928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3600"/>
              <a:t>Diagrama BD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Picture 5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AA0F30ED-9FAC-46C2-91A4-4E32FF5736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6685" y="2242405"/>
            <a:ext cx="5718628" cy="4405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320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Azure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993F738-197A-4D23-83C2-7D3BB12D2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8984" y="2237199"/>
            <a:ext cx="9834033" cy="4383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2820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Conclusão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2B6149-C654-4A6B-9081-2683470DA30E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92DE91-B25D-4615-A25E-4B8BC2B16195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B9E2E9-C0F8-4386-A639-B7B218A6B5BF}"/>
              </a:ext>
            </a:extLst>
          </p:cNvPr>
          <p:cNvSpPr txBox="1"/>
          <p:nvPr/>
        </p:nvSpPr>
        <p:spPr>
          <a:xfrm>
            <a:off x="660400" y="2668210"/>
            <a:ext cx="6577389" cy="43396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buFont typeface="Arial,Sans-Serif"/>
              <a:buChar char="•"/>
            </a:pP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Trabalho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em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Esquipe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reforçado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/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melhoria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do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trabalho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em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equipe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.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Melhor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entrosamento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;</a:t>
            </a:r>
            <a:endParaRPr lang="en-US" sz="2400">
              <a:solidFill>
                <a:schemeClr val="bg1"/>
              </a:solidFill>
              <a:latin typeface="Biome Light"/>
              <a:ea typeface="+mn-lt"/>
              <a:cs typeface="Biome Light"/>
            </a:endParaRPr>
          </a:p>
          <a:p>
            <a:pPr marL="342900" indent="-342900" algn="just">
              <a:buFont typeface="Arial,Sans-Serif"/>
              <a:buChar char="•"/>
            </a:pPr>
            <a:endParaRPr lang="en-US" sz="2400">
              <a:solidFill>
                <a:schemeClr val="bg1"/>
              </a:solidFill>
              <a:latin typeface="Biome Light"/>
              <a:ea typeface="+mn-lt"/>
              <a:cs typeface="Biome Light"/>
            </a:endParaRPr>
          </a:p>
          <a:p>
            <a:pPr marL="342900" indent="-342900" algn="just">
              <a:buFont typeface="Arial,Sans-Serif"/>
              <a:buChar char="•"/>
            </a:pP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Organização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e </a:t>
            </a: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gestão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de tempo, </a:t>
            </a: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considerando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o </a:t>
            </a: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estágio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+ </a:t>
            </a: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faculdade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;</a:t>
            </a:r>
          </a:p>
          <a:p>
            <a:pPr marL="342900" indent="-342900" algn="just">
              <a:buFont typeface="Arial,Sans-Serif"/>
              <a:buChar char="•"/>
            </a:pPr>
            <a:endParaRPr lang="en-US" sz="2400">
              <a:solidFill>
                <a:schemeClr val="bg1"/>
              </a:solidFill>
              <a:latin typeface="Biome Light"/>
              <a:ea typeface="+mn-lt"/>
              <a:cs typeface="Biome Light"/>
            </a:endParaRPr>
          </a:p>
          <a:p>
            <a:pPr marL="342900" indent="-342900" algn="just">
              <a:buFont typeface="Arial,Sans-Serif"/>
              <a:buChar char="•"/>
            </a:pP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Melhor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produtividade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do time;</a:t>
            </a:r>
          </a:p>
          <a:p>
            <a:pPr marL="342900" indent="-342900" algn="just">
              <a:buFont typeface="Arial,Sans-Serif"/>
              <a:buChar char="•"/>
            </a:pPr>
            <a:endParaRPr lang="en-US" sz="2400">
              <a:solidFill>
                <a:schemeClr val="bg1"/>
              </a:solidFill>
              <a:latin typeface="Biome Light"/>
              <a:ea typeface="+mn-lt"/>
              <a:cs typeface="Biome Light"/>
            </a:endParaRPr>
          </a:p>
          <a:p>
            <a:pPr marL="342900" indent="-342900" algn="just">
              <a:buFont typeface="Arial,Sans-Serif"/>
              <a:buChar char="•"/>
            </a:pP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Melhorar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a </a:t>
            </a: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metodologia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ágil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;</a:t>
            </a:r>
          </a:p>
          <a:p>
            <a:pPr marL="342900" indent="-342900" algn="just">
              <a:buFont typeface="Arial,Sans-Serif"/>
              <a:buChar char="•"/>
            </a:pPr>
            <a:endParaRPr lang="en-US">
              <a:solidFill>
                <a:srgbClr val="FFFFFF"/>
              </a:solidFill>
              <a:latin typeface="Century Gothic" panose="020B0502020202020204"/>
              <a:ea typeface="+mn-lt"/>
              <a:cs typeface="Biome Light"/>
            </a:endParaRPr>
          </a:p>
          <a:p>
            <a:pPr marL="342900" indent="-342900" algn="just">
              <a:buFont typeface="Arial,Sans-Serif"/>
              <a:buChar char="•"/>
            </a:pPr>
            <a:endParaRPr lang="en-US">
              <a:solidFill>
                <a:schemeClr val="bg1"/>
              </a:solidFill>
              <a:latin typeface="Biome Light"/>
              <a:ea typeface="+mn-lt"/>
              <a:cs typeface="Biome Light"/>
            </a:endParaRPr>
          </a:p>
        </p:txBody>
      </p:sp>
      <p:pic>
        <p:nvPicPr>
          <p:cNvPr id="8" name="Picture 8" descr="A picture containing text, cash machine&#10;&#10;Description automatically generated">
            <a:extLst>
              <a:ext uri="{FF2B5EF4-FFF2-40B4-BE49-F238E27FC236}">
                <a16:creationId xmlns:a16="http://schemas.microsoft.com/office/drawing/2014/main" id="{DB02DA3F-0059-4960-9F5B-57F56353C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7257" y="2105781"/>
            <a:ext cx="4521199" cy="4521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3506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Obrigado!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2">
            <a:extLst>
              <a:ext uri="{FF2B5EF4-FFF2-40B4-BE49-F238E27FC236}">
                <a16:creationId xmlns:a16="http://schemas.microsoft.com/office/drawing/2014/main" id="{3A994D99-197C-4DAC-AC61-00CA6D249B54}"/>
              </a:ext>
            </a:extLst>
          </p:cNvPr>
          <p:cNvSpPr/>
          <p:nvPr/>
        </p:nvSpPr>
        <p:spPr>
          <a:xfrm>
            <a:off x="-1" y="1862666"/>
            <a:ext cx="12192000" cy="5002380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ea typeface="+mn-lt"/>
                <a:cs typeface="+mn-lt"/>
              </a:rPr>
              <a:t>   </a:t>
            </a:r>
            <a:r>
              <a:rPr lang="pt-BR" sz="3200">
                <a:ea typeface="+mn-lt"/>
                <a:cs typeface="+mn-lt"/>
              </a:rPr>
              <a:t> Cristian Alexandre - 01212006 </a:t>
            </a:r>
            <a:endParaRPr lang="en-US" sz="3200"/>
          </a:p>
          <a:p>
            <a:pPr algn="ctr"/>
            <a:r>
              <a:rPr lang="pt-BR" sz="3200">
                <a:ea typeface="+mn-lt"/>
                <a:cs typeface="+mn-lt"/>
              </a:rPr>
              <a:t>    </a:t>
            </a:r>
            <a:r>
              <a:rPr lang="pt-BR" sz="3200" err="1">
                <a:ea typeface="+mn-lt"/>
                <a:cs typeface="+mn-lt"/>
              </a:rPr>
              <a:t>Donilo</a:t>
            </a:r>
            <a:r>
              <a:rPr lang="pt-BR" sz="3200">
                <a:ea typeface="+mn-lt"/>
                <a:cs typeface="+mn-lt"/>
              </a:rPr>
              <a:t> Jordão - 01212008 </a:t>
            </a:r>
            <a:endParaRPr lang="pt-BR" sz="3200"/>
          </a:p>
          <a:p>
            <a:pPr algn="ctr"/>
            <a:r>
              <a:rPr lang="pt-BR" sz="3200">
                <a:ea typeface="+mn-lt"/>
                <a:cs typeface="+mn-lt"/>
              </a:rPr>
              <a:t>    Gustavo Volpe - 01212101 </a:t>
            </a:r>
            <a:endParaRPr lang="pt-BR" sz="3200"/>
          </a:p>
          <a:p>
            <a:pPr algn="ctr"/>
            <a:r>
              <a:rPr lang="pt-BR" sz="3200">
                <a:ea typeface="+mn-lt"/>
                <a:cs typeface="+mn-lt"/>
              </a:rPr>
              <a:t>    João Pedro - 01212104 </a:t>
            </a:r>
            <a:endParaRPr lang="pt-BR" sz="3200"/>
          </a:p>
          <a:p>
            <a:pPr algn="ctr"/>
            <a:r>
              <a:rPr lang="pt-BR" sz="3200">
                <a:ea typeface="+mn-lt"/>
                <a:cs typeface="+mn-lt"/>
              </a:rPr>
              <a:t>    Julia Dias - 01212126 </a:t>
            </a:r>
            <a:endParaRPr lang="pt-BR" sz="3200"/>
          </a:p>
          <a:p>
            <a:pPr algn="ctr"/>
            <a:r>
              <a:rPr lang="pt-BR" sz="3200">
                <a:ea typeface="+mn-lt"/>
                <a:cs typeface="+mn-lt"/>
              </a:rPr>
              <a:t>    Letícia Costa - 01212180</a:t>
            </a:r>
            <a:endParaRPr lang="pt-BR" sz="3200"/>
          </a:p>
        </p:txBody>
      </p:sp>
    </p:spTree>
    <p:extLst>
      <p:ext uri="{BB962C8B-B14F-4D97-AF65-F5344CB8AC3E}">
        <p14:creationId xmlns:p14="http://schemas.microsoft.com/office/powerpoint/2010/main" val="2336825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14378"/>
            <a:ext cx="12192000" cy="6841996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 sz="3600"/>
          </a:p>
        </p:txBody>
      </p:sp>
      <p:pic>
        <p:nvPicPr>
          <p:cNvPr id="2" name="Picture 3" descr="Diagram&#10;&#10;Description automatically generated">
            <a:extLst>
              <a:ext uri="{FF2B5EF4-FFF2-40B4-BE49-F238E27FC236}">
                <a16:creationId xmlns:a16="http://schemas.microsoft.com/office/drawing/2014/main" id="{872DFB14-0DCA-46AE-B1F3-0E19F75A65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099" y="386925"/>
            <a:ext cx="10995802" cy="6098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943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Nossa Solução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E4C818-7E32-4E5F-9DEF-1CF0F4DD6866}"/>
              </a:ext>
            </a:extLst>
          </p:cNvPr>
          <p:cNvSpPr txBox="1"/>
          <p:nvPr/>
        </p:nvSpPr>
        <p:spPr>
          <a:xfrm>
            <a:off x="402521" y="2360808"/>
            <a:ext cx="10661471" cy="461664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buFont typeface="Arial"/>
              <a:buChar char="•"/>
            </a:pPr>
            <a:r>
              <a:rPr lang="en-US" sz="280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Através</a:t>
            </a:r>
            <a:r>
              <a:rPr lang="en-US" sz="280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da </a:t>
            </a:r>
            <a:r>
              <a:rPr lang="en-US" sz="280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nossa</a:t>
            </a:r>
            <a:r>
              <a:rPr lang="en-US" sz="280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aplicação</a:t>
            </a:r>
            <a:r>
              <a:rPr lang="en-US" sz="280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, </a:t>
            </a:r>
            <a:r>
              <a:rPr lang="en-US" sz="280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capturar</a:t>
            </a:r>
            <a:r>
              <a:rPr lang="en-US" sz="280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dados </a:t>
            </a:r>
            <a:r>
              <a:rPr lang="en-US" sz="280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em</a:t>
            </a:r>
            <a:r>
              <a:rPr lang="en-US" sz="280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computadores</a:t>
            </a:r>
            <a:r>
              <a:rPr lang="en-US" sz="280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de </a:t>
            </a:r>
            <a:r>
              <a:rPr lang="en-US" sz="280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totens</a:t>
            </a:r>
            <a:r>
              <a:rPr lang="en-US" sz="280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de </a:t>
            </a:r>
            <a:r>
              <a:rPr lang="en-US" sz="280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autoatendimento</a:t>
            </a:r>
            <a:r>
              <a:rPr lang="en-US" sz="280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para </a:t>
            </a:r>
            <a:r>
              <a:rPr lang="en-US" sz="280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bilhete</a:t>
            </a:r>
            <a:r>
              <a:rPr lang="en-US" sz="280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de </a:t>
            </a:r>
            <a:r>
              <a:rPr lang="en-US" sz="280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metrô</a:t>
            </a:r>
            <a:r>
              <a:rPr lang="en-US" sz="280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;</a:t>
            </a:r>
            <a:endParaRPr lang="en-US" sz="2800">
              <a:solidFill>
                <a:schemeClr val="bg1"/>
              </a:solidFill>
              <a:latin typeface="Biome Light"/>
            </a:endParaRPr>
          </a:p>
          <a:p>
            <a:pPr algn="just"/>
            <a:endParaRPr lang="en-US" sz="2800">
              <a:solidFill>
                <a:schemeClr val="bg1"/>
              </a:solidFill>
              <a:latin typeface="Biome Light"/>
              <a:cs typeface="Biome Light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Tratar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os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dados e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apresentar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em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uma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plataforma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de forma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gráfica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e de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fácil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entendimento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para o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usuário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;</a:t>
            </a:r>
          </a:p>
          <a:p>
            <a:pPr algn="just"/>
            <a:endParaRPr lang="en-US" sz="2800">
              <a:solidFill>
                <a:schemeClr val="bg1"/>
              </a:solidFill>
              <a:latin typeface="Biome Light"/>
              <a:cs typeface="Biome Light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Possibilitar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que o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usuário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(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Administrador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)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consiga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uma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tomada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decisão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mais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precisa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e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ágil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junto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ao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800" err="1">
                <a:solidFill>
                  <a:schemeClr val="bg1"/>
                </a:solidFill>
                <a:latin typeface="Biome Light"/>
                <a:cs typeface="Biome Light"/>
              </a:rPr>
              <a:t>Suporte</a:t>
            </a:r>
            <a:r>
              <a:rPr lang="en-US" sz="2800">
                <a:solidFill>
                  <a:schemeClr val="bg1"/>
                </a:solidFill>
                <a:latin typeface="Biome Light"/>
                <a:cs typeface="Biome Light"/>
              </a:rPr>
              <a:t>;</a:t>
            </a:r>
          </a:p>
          <a:p>
            <a:pPr algn="just"/>
            <a:endParaRPr lang="en-US" sz="2400">
              <a:solidFill>
                <a:schemeClr val="bg1"/>
              </a:solidFill>
              <a:latin typeface="Biome Light"/>
              <a:cs typeface="Biome Light"/>
            </a:endParaRPr>
          </a:p>
          <a:p>
            <a:pPr algn="just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02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 err="1">
                <a:latin typeface="Biome Light"/>
                <a:cs typeface="Biome Light"/>
              </a:rPr>
              <a:t>Planner</a:t>
            </a:r>
            <a:endParaRPr lang="pt-BR" sz="4800">
              <a:latin typeface="Biome Light"/>
              <a:cs typeface="Biome Light"/>
            </a:endParaRP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F3EDBE24-21C7-4163-B461-2F9E46C6EF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4471" y="3655761"/>
            <a:ext cx="6722533" cy="2837894"/>
          </a:xfrm>
          <a:prstGeom prst="rect">
            <a:avLst/>
          </a:prstGeom>
        </p:spPr>
      </p:pic>
      <p:pic>
        <p:nvPicPr>
          <p:cNvPr id="5" name="Picture 5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B5E870C6-62E8-43E4-8627-5E21EAE21B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984" y="2302087"/>
            <a:ext cx="5918200" cy="3566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6151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Desenho de negócio / solução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8" name="Picture 8" descr="A picture containing icon&#10;&#10;Description automatically generated">
            <a:extLst>
              <a:ext uri="{FF2B5EF4-FFF2-40B4-BE49-F238E27FC236}">
                <a16:creationId xmlns:a16="http://schemas.microsoft.com/office/drawing/2014/main" id="{69F9DBD3-4AE6-4C83-85AA-4E32957112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2591" y="2009019"/>
            <a:ext cx="4726819" cy="4726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9024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3600" err="1"/>
              <a:t>Story</a:t>
            </a:r>
            <a:r>
              <a:rPr lang="pt-BR" sz="3600"/>
              <a:t> Board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18657B9C-1EF9-4BDF-8C41-4B3D02BE4B6C}"/>
              </a:ext>
            </a:extLst>
          </p:cNvPr>
          <p:cNvSpPr/>
          <p:nvPr/>
        </p:nvSpPr>
        <p:spPr>
          <a:xfrm>
            <a:off x="0" y="0"/>
            <a:ext cx="12192000" cy="6856375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000" err="1">
                <a:latin typeface="Biome Light"/>
                <a:cs typeface="Biome Light"/>
              </a:rPr>
              <a:t>Story</a:t>
            </a:r>
            <a:r>
              <a:rPr lang="pt-BR" sz="8000">
                <a:latin typeface="Biome Light"/>
                <a:cs typeface="Biome Light"/>
              </a:rPr>
              <a:t> Board</a:t>
            </a:r>
            <a:r>
              <a:rPr lang="pt-BR" sz="6000">
                <a:latin typeface="Biome Light"/>
                <a:cs typeface="Biome Light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747312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0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BE14FD64-D3B1-49A2-9F59-430D3281E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780" y="472936"/>
            <a:ext cx="10992151" cy="568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68399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ável">
  <a:themeElements>
    <a:clrScheme name="Citável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itável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áv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TM03457503[[fn=Citável]]</Template>
  <Application>Microsoft Office PowerPoint</Application>
  <PresentationFormat>Widescreen</PresentationFormat>
  <Slides>33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4" baseType="lpstr">
      <vt:lpstr>Citável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LETÍCIA NASCIMENTO COSTA</dc:creator>
  <cp:revision>5</cp:revision>
  <dcterms:created xsi:type="dcterms:W3CDTF">2022-03-14T20:43:21Z</dcterms:created>
  <dcterms:modified xsi:type="dcterms:W3CDTF">2022-03-15T16:26:24Z</dcterms:modified>
</cp:coreProperties>
</file>

<file path=docProps/thumbnail.jpeg>
</file>